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7"/>
  </p:notesMasterIdLst>
  <p:sldIdLst>
    <p:sldId id="317" r:id="rId2"/>
    <p:sldId id="435" r:id="rId3"/>
    <p:sldId id="436" r:id="rId4"/>
    <p:sldId id="427" r:id="rId5"/>
    <p:sldId id="431" r:id="rId6"/>
    <p:sldId id="428" r:id="rId7"/>
    <p:sldId id="437" r:id="rId8"/>
    <p:sldId id="390" r:id="rId9"/>
    <p:sldId id="423" r:id="rId10"/>
    <p:sldId id="373" r:id="rId11"/>
    <p:sldId id="432" r:id="rId12"/>
    <p:sldId id="399" r:id="rId13"/>
    <p:sldId id="430" r:id="rId14"/>
    <p:sldId id="433" r:id="rId15"/>
    <p:sldId id="434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7" autoAdjust="0"/>
    <p:restoredTop sz="96211" autoAdjust="0"/>
  </p:normalViewPr>
  <p:slideViewPr>
    <p:cSldViewPr>
      <p:cViewPr varScale="1">
        <p:scale>
          <a:sx n="71" d="100"/>
          <a:sy n="71" d="100"/>
        </p:scale>
        <p:origin x="-4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fld id="{F4699AE1-36FF-45C2-9353-31D5CF1B320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16CDA2-CF69-4F1D-BF99-C273F13738E4}" type="slidenum">
              <a:rPr lang="en-US"/>
              <a:pPr/>
              <a:t>1</a:t>
            </a:fld>
            <a:endParaRPr lang="en-US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EDEFF6-3EB0-4C38-9F58-965E7F42A701}" type="slidenum">
              <a:rPr lang="en-US"/>
              <a:pPr/>
              <a:t>8</a:t>
            </a:fld>
            <a:endParaRPr lang="en-US"/>
          </a:p>
        </p:txBody>
      </p:sp>
      <p:sp>
        <p:nvSpPr>
          <p:cNvPr id="436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6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386057-D812-43C2-8EB0-DD88116CB6E0}" type="slidenum">
              <a:rPr lang="en-US"/>
              <a:pPr/>
              <a:t>10</a:t>
            </a:fld>
            <a:endParaRPr lang="en-US"/>
          </a:p>
        </p:txBody>
      </p:sp>
      <p:sp>
        <p:nvSpPr>
          <p:cNvPr id="397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7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16CDA2-CF69-4F1D-BF99-C273F13738E4}" type="slidenum">
              <a:rPr lang="en-US"/>
              <a:pPr/>
              <a:t>11</a:t>
            </a:fld>
            <a:endParaRPr lang="en-US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8D789D-A75F-4784-957D-B5859119B39B}" type="slidenum">
              <a:rPr lang="en-US"/>
              <a:pPr/>
              <a:t>12</a:t>
            </a:fld>
            <a:endParaRPr lang="en-US"/>
          </a:p>
        </p:txBody>
      </p:sp>
      <p:sp>
        <p:nvSpPr>
          <p:cNvPr id="456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F85F5-FB5E-4F79-A561-97039C58DE01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028C3-2B30-4BEB-9E15-20D3D2A550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94D2-211F-49D8-A61B-192BF6517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E3CDB-A16F-481F-82FE-0D09D9B647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306E8-66BE-487D-B11C-E60FF7E5BF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4845-A08A-4DF4-8D99-E2E7B6D41C67}" type="slidenum">
              <a:rPr/>
              <a:pPr/>
              <a:t>‹#›</a:t>
            </a:fld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1A0D-290E-4E41-A1B4-F35C77F2AD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62C50-7745-498D-94AD-18B484CE14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6C76-6240-4BC3-BF80-1E15387FF8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A8EC-F5C8-4C3B-9258-A02A3F8D9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C3A2-F567-4E10-B84C-A63F2EFB35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EC27C-B112-40C3-8C3D-6BC9EED02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42AC9CDF-076F-4D97-B3AC-BC350F9C2D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PKDEAN@salisbury.edu" TargetMode="External"/><Relationship Id="rId4" Type="http://schemas.openxmlformats.org/officeDocument/2006/relationships/hyperlink" Target="mailto:CRBURGESS@salisbury.edu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53" name="Text Box 13"/>
          <p:cNvSpPr txBox="1">
            <a:spLocks noChangeArrowheads="1"/>
          </p:cNvSpPr>
          <p:nvPr/>
        </p:nvSpPr>
        <p:spPr bwMode="auto">
          <a:xfrm>
            <a:off x="2133600" y="762000"/>
            <a:ext cx="5105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omic Sans MS" pitchFamily="66" charset="0"/>
              </a:rPr>
              <a:t>Teacher Education at Salisbury University</a:t>
            </a:r>
            <a:endParaRPr lang="en-US" sz="3200" b="1" dirty="0">
              <a:latin typeface="Comic Sans MS" pitchFamily="66" charset="0"/>
            </a:endParaRPr>
          </a:p>
        </p:txBody>
      </p:sp>
      <p:pic>
        <p:nvPicPr>
          <p:cNvPr id="5" name="Picture 4" descr="TETC0010_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2133600"/>
            <a:ext cx="4126702" cy="2759896"/>
          </a:xfrm>
          <a:prstGeom prst="rect">
            <a:avLst/>
          </a:prstGeom>
        </p:spPr>
      </p:pic>
      <p:pic>
        <p:nvPicPr>
          <p:cNvPr id="6" name="Picture 7" descr="EdInterns3100601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3505200"/>
            <a:ext cx="3666499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304800"/>
            <a:ext cx="6019800" cy="990600"/>
          </a:xfrm>
        </p:spPr>
        <p:txBody>
          <a:bodyPr/>
          <a:lstStyle/>
          <a:p>
            <a:r>
              <a:rPr lang="en-US" sz="3400" dirty="0" smtClean="0">
                <a:latin typeface="Comic Sans MS" pitchFamily="66" charset="0"/>
              </a:rPr>
              <a:t>Working with Mentors, </a:t>
            </a:r>
            <a:br>
              <a:rPr lang="en-US" sz="3400" dirty="0" smtClean="0">
                <a:latin typeface="Comic Sans MS" pitchFamily="66" charset="0"/>
              </a:rPr>
            </a:br>
            <a:r>
              <a:rPr lang="en-US" sz="3400" dirty="0" smtClean="0">
                <a:latin typeface="Comic Sans MS" pitchFamily="66" charset="0"/>
              </a:rPr>
              <a:t>Supervisors, and Faculty</a:t>
            </a:r>
            <a:endParaRPr lang="en-US" sz="3400" dirty="0">
              <a:latin typeface="Comic Sans MS" pitchFamily="66" charset="0"/>
            </a:endParaRPr>
          </a:p>
        </p:txBody>
      </p:sp>
      <p:pic>
        <p:nvPicPr>
          <p:cNvPr id="396292" name="Picture 4" descr="P2240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895600"/>
            <a:ext cx="4267200" cy="3199095"/>
          </a:xfrm>
          <a:prstGeom prst="rect">
            <a:avLst/>
          </a:prstGeom>
          <a:noFill/>
        </p:spPr>
      </p:pic>
      <p:pic>
        <p:nvPicPr>
          <p:cNvPr id="6" name="Picture 4" descr="P31300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5200" y="1752600"/>
            <a:ext cx="4368800" cy="3276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53" name="Text Box 13"/>
          <p:cNvSpPr txBox="1">
            <a:spLocks noChangeArrowheads="1"/>
          </p:cNvSpPr>
          <p:nvPr/>
        </p:nvSpPr>
        <p:spPr bwMode="auto">
          <a:xfrm>
            <a:off x="304800" y="0"/>
            <a:ext cx="8305800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omic Sans MS" pitchFamily="66" charset="0"/>
              </a:rPr>
              <a:t>Outreach:  </a:t>
            </a:r>
            <a:r>
              <a:rPr lang="en-US" sz="2400" b="1" dirty="0" smtClean="0">
                <a:latin typeface="Comic Sans MS" pitchFamily="66" charset="0"/>
              </a:rPr>
              <a:t>ASAPS, Guitars in the Classroom, Bush Family Literacy Grant, May Literacy Center, Green Earth Book Award…</a:t>
            </a:r>
          </a:p>
          <a:p>
            <a:pPr algn="ctr">
              <a:spcBef>
                <a:spcPct val="50000"/>
              </a:spcBef>
            </a:pPr>
            <a:endParaRPr lang="en-US" sz="3200" b="1" dirty="0">
              <a:latin typeface="Comic Sans MS" pitchFamily="66" charset="0"/>
            </a:endParaRPr>
          </a:p>
        </p:txBody>
      </p:sp>
      <p:pic>
        <p:nvPicPr>
          <p:cNvPr id="3" name="Picture 2" descr="as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524000"/>
            <a:ext cx="3581400" cy="2397466"/>
          </a:xfrm>
          <a:prstGeom prst="rect">
            <a:avLst/>
          </a:prstGeom>
        </p:spPr>
      </p:pic>
      <p:pic>
        <p:nvPicPr>
          <p:cNvPr id="4" name="Picture 3" descr="GITCbann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4419600"/>
            <a:ext cx="4684195" cy="1838932"/>
          </a:xfrm>
          <a:prstGeom prst="rect">
            <a:avLst/>
          </a:prstGeom>
        </p:spPr>
      </p:pic>
      <p:pic>
        <p:nvPicPr>
          <p:cNvPr id="5" name="Picture 4" descr="38 Childs Lit Conference_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86400" y="2286000"/>
            <a:ext cx="3201939" cy="1828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066800"/>
            <a:ext cx="8042276" cy="758732"/>
          </a:xfrm>
        </p:spPr>
        <p:txBody>
          <a:bodyPr/>
          <a:lstStyle/>
          <a:p>
            <a:r>
              <a:rPr lang="en-US" dirty="0" smtClean="0"/>
              <a:t>Building Resources</a:t>
            </a:r>
            <a:endParaRPr lang="en-US" dirty="0"/>
          </a:p>
        </p:txBody>
      </p:sp>
      <p:pic>
        <p:nvPicPr>
          <p:cNvPr id="9" name="Picture 8" descr="displa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3429000"/>
            <a:ext cx="3911600" cy="2933700"/>
          </a:xfrm>
          <a:prstGeom prst="rect">
            <a:avLst/>
          </a:prstGeom>
        </p:spPr>
      </p:pic>
      <p:pic>
        <p:nvPicPr>
          <p:cNvPr id="11" name="Picture 10" descr="tetc_he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9800" y="152400"/>
            <a:ext cx="4648200" cy="9264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" y="19050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Curriculum Resource Center, Smart Classrooms, Computer Labs, Science Methods Lab; May Literacy Center…</a:t>
            </a:r>
            <a:endParaRPr lang="en-US" dirty="0"/>
          </a:p>
        </p:txBody>
      </p:sp>
      <p:pic>
        <p:nvPicPr>
          <p:cNvPr id="13" name="Picture 12" descr="read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3124200"/>
            <a:ext cx="31242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4217987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962400"/>
            <a:ext cx="3303588" cy="247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1" descr="olivia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32435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43200" y="2286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Student Research and Presentations</a:t>
            </a:r>
            <a:endParaRPr lang="en-US" sz="2400" dirty="0"/>
          </a:p>
        </p:txBody>
      </p:sp>
      <p:pic>
        <p:nvPicPr>
          <p:cNvPr id="7" name="Picture 6" descr="JDG_687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10711" y="1143001"/>
            <a:ext cx="2971289" cy="198307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71600" y="228600"/>
            <a:ext cx="6400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Invited Speakers, Conferences and Professional Development: </a:t>
            </a:r>
            <a:r>
              <a:rPr lang="en-US" sz="1900" dirty="0" err="1" smtClean="0"/>
              <a:t>Riall</a:t>
            </a:r>
            <a:r>
              <a:rPr lang="en-US" sz="1900" dirty="0" smtClean="0"/>
              <a:t>, Children’s Literature Festival, </a:t>
            </a:r>
            <a:r>
              <a:rPr lang="en-US" sz="1900" dirty="0" err="1" smtClean="0"/>
              <a:t>Intregated</a:t>
            </a:r>
            <a:r>
              <a:rPr lang="en-US" sz="1900" dirty="0" smtClean="0"/>
              <a:t> Arts Conference…</a:t>
            </a:r>
            <a:endParaRPr lang="en-US" sz="1900" dirty="0"/>
          </a:p>
        </p:txBody>
      </p:sp>
      <p:pic>
        <p:nvPicPr>
          <p:cNvPr id="6" name="Picture 5" descr="57 Childs Lit Conference_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2209799"/>
            <a:ext cx="3049026" cy="1741463"/>
          </a:xfrm>
          <a:prstGeom prst="rect">
            <a:avLst/>
          </a:prstGeom>
        </p:spPr>
      </p:pic>
      <p:pic>
        <p:nvPicPr>
          <p:cNvPr id="8" name="Picture 7" descr="77 Childs Lit Conference_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4953000"/>
            <a:ext cx="2385391" cy="1371600"/>
          </a:xfrm>
          <a:prstGeom prst="rect">
            <a:avLst/>
          </a:prstGeom>
        </p:spPr>
      </p:pic>
      <p:pic>
        <p:nvPicPr>
          <p:cNvPr id="9" name="Picture 8" descr="89 Childs Lit Conference_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4343400"/>
            <a:ext cx="2777656" cy="1597152"/>
          </a:xfrm>
          <a:prstGeom prst="rect">
            <a:avLst/>
          </a:prstGeom>
        </p:spPr>
      </p:pic>
      <p:pic>
        <p:nvPicPr>
          <p:cNvPr id="12" name="Picture 11" descr="DSC_12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2057400"/>
            <a:ext cx="3518999" cy="23622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304800"/>
            <a:ext cx="7772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Student Organizations:</a:t>
            </a:r>
          </a:p>
          <a:p>
            <a:r>
              <a:rPr lang="en-US" sz="2400" dirty="0" smtClean="0"/>
              <a:t>KDP, Education Club, Living Learning Community</a:t>
            </a:r>
            <a:endParaRPr lang="en-US" sz="2400" dirty="0"/>
          </a:p>
        </p:txBody>
      </p:sp>
      <p:pic>
        <p:nvPicPr>
          <p:cNvPr id="11" name="Picture 10" descr="convo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981200"/>
            <a:ext cx="4419600" cy="3314700"/>
          </a:xfrm>
          <a:prstGeom prst="rect">
            <a:avLst/>
          </a:prstGeom>
        </p:spPr>
      </p:pic>
      <p:pic>
        <p:nvPicPr>
          <p:cNvPr id="13" name="Content Placeholder 6" descr="kdp_colorlogo300.jpg"/>
          <p:cNvPicPr>
            <a:picLocks noChangeAspect="1"/>
          </p:cNvPicPr>
          <p:nvPr/>
        </p:nvPicPr>
        <p:blipFill>
          <a:blip r:embed="rId3" cstate="print"/>
          <a:srcRect l="-41500" r="-41500"/>
          <a:stretch>
            <a:fillRect/>
          </a:stretch>
        </p:blipFill>
        <p:spPr>
          <a:xfrm>
            <a:off x="4648200" y="1219200"/>
            <a:ext cx="4797149" cy="2590801"/>
          </a:xfrm>
          <a:prstGeom prst="rect">
            <a:avLst/>
          </a:prstGeom>
        </p:spPr>
      </p:pic>
      <p:pic>
        <p:nvPicPr>
          <p:cNvPr id="15" name="Picture 14" descr="DSCN2356_00_007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3962400"/>
            <a:ext cx="2502852" cy="2590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1066800"/>
            <a:ext cx="6498158" cy="1724867"/>
          </a:xfrm>
        </p:spPr>
        <p:txBody>
          <a:bodyPr/>
          <a:lstStyle/>
          <a:p>
            <a:pPr eaLnBrk="1" hangingPunct="1"/>
            <a:r>
              <a:rPr lang="en-US" dirty="0"/>
              <a:t>Department of </a:t>
            </a:r>
            <a:br>
              <a:rPr lang="en-US" dirty="0"/>
            </a:br>
            <a:r>
              <a:rPr lang="en-US" dirty="0"/>
              <a:t>Teacher Education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048000"/>
            <a:ext cx="5638800" cy="1371600"/>
          </a:xfrm>
        </p:spPr>
        <p:txBody>
          <a:bodyPr/>
          <a:lstStyle/>
          <a:p>
            <a:pPr eaLnBrk="1" hangingPunct="1">
              <a:buFont typeface="Wingdings" pitchFamily="92" charset="2"/>
              <a:buNone/>
            </a:pPr>
            <a:r>
              <a:rPr lang="en-US" sz="2100" b="1" dirty="0" smtClean="0"/>
              <a:t>Elementary Education Program</a:t>
            </a:r>
          </a:p>
          <a:p>
            <a:pPr eaLnBrk="1" hangingPunct="1">
              <a:buFont typeface="Wingdings" pitchFamily="92" charset="2"/>
              <a:buNone/>
            </a:pPr>
            <a:r>
              <a:rPr lang="en-US" sz="2100" b="1" dirty="0" smtClean="0"/>
              <a:t>Early Childhood Education Program</a:t>
            </a:r>
          </a:p>
          <a:p>
            <a:pPr eaLnBrk="1" hangingPunct="1">
              <a:buFont typeface="Wingdings" pitchFamily="92" charset="2"/>
              <a:buNone/>
            </a:pPr>
            <a:r>
              <a:rPr lang="en-US" sz="2100" b="1" smtClean="0"/>
              <a:t>Dual </a:t>
            </a:r>
            <a:r>
              <a:rPr lang="en-US" sz="2100" b="1" dirty="0" smtClean="0"/>
              <a:t>Program</a:t>
            </a:r>
          </a:p>
        </p:txBody>
      </p:sp>
      <p:pic>
        <p:nvPicPr>
          <p:cNvPr id="14340" name="Picture 10" descr="MPj040904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1901825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1" descr="MPj0409335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5029200"/>
            <a:ext cx="1676400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2" descr="MPj0408892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152400"/>
            <a:ext cx="12954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3" descr="MPj0411773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3733800"/>
            <a:ext cx="1382713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4" descr="MPj0409483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581400"/>
            <a:ext cx="19050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5" descr="MPj040904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0" y="4876800"/>
            <a:ext cx="1562100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/>
              <a:t>Freshman Year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1676400"/>
            <a:ext cx="7269163" cy="4343400"/>
          </a:xfrm>
        </p:spPr>
        <p:txBody>
          <a:bodyPr/>
          <a:lstStyle/>
          <a:p>
            <a:pPr eaLnBrk="1" hangingPunct="1"/>
            <a:r>
              <a:rPr lang="en-US" dirty="0"/>
              <a:t>Study hard – Achieve and maintain a strong GPA (2.75 or </a:t>
            </a:r>
            <a:r>
              <a:rPr lang="en-US" dirty="0" smtClean="0"/>
              <a:t>higher in checklist courses)</a:t>
            </a:r>
            <a:endParaRPr lang="en-US" dirty="0"/>
          </a:p>
          <a:p>
            <a:pPr eaLnBrk="1" hangingPunct="1"/>
            <a:r>
              <a:rPr lang="en-US" dirty="0"/>
              <a:t>Find sophomore and junior </a:t>
            </a:r>
            <a:r>
              <a:rPr lang="en-US" dirty="0" smtClean="0"/>
              <a:t>mentors</a:t>
            </a:r>
          </a:p>
          <a:p>
            <a:pPr eaLnBrk="1" hangingPunct="1"/>
            <a:r>
              <a:rPr lang="en-US" dirty="0" smtClean="0"/>
              <a:t>Be active and involved</a:t>
            </a:r>
          </a:p>
          <a:p>
            <a:pPr eaLnBrk="1" hangingPunct="1"/>
            <a:r>
              <a:rPr lang="en-US" dirty="0"/>
              <a:t> Meet your advisor during Program Planning Advising sessions</a:t>
            </a:r>
          </a:p>
          <a:p>
            <a:pPr lvl="1" eaLnBrk="1" hangingPunct="1"/>
            <a:r>
              <a:rPr lang="en-US" dirty="0">
                <a:ea typeface="ＭＳ Ｐゴシック" pitchFamily="92" charset="-128"/>
              </a:rPr>
              <a:t>Fall semester – October </a:t>
            </a:r>
          </a:p>
          <a:p>
            <a:pPr lvl="1" eaLnBrk="1" hangingPunct="1"/>
            <a:r>
              <a:rPr lang="en-US" dirty="0">
                <a:ea typeface="ＭＳ Ｐゴシック" pitchFamily="92" charset="-128"/>
              </a:rPr>
              <a:t>Spring semester – March/</a:t>
            </a:r>
            <a:r>
              <a:rPr lang="en-US" dirty="0" smtClean="0">
                <a:ea typeface="ＭＳ Ｐゴシック" pitchFamily="92" charset="-128"/>
              </a:rPr>
              <a:t>April</a:t>
            </a:r>
          </a:p>
          <a:p>
            <a:pPr lvl="1" eaLnBrk="1" hangingPunct="1">
              <a:buNone/>
            </a:pPr>
            <a:endParaRPr lang="en-US" dirty="0" smtClean="0">
              <a:ea typeface="ＭＳ Ｐゴシック" pitchFamily="92" charset="-128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Teacher Education Study Abroad Opportunities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b="1" dirty="0" smtClean="0">
                <a:solidFill>
                  <a:srgbClr val="CC0000"/>
                </a:solidFill>
              </a:rPr>
              <a:t>Education programs</a:t>
            </a:r>
            <a:endParaRPr lang="en-US" sz="2000" b="1" dirty="0" smtClean="0">
              <a:solidFill>
                <a:schemeClr val="accent2"/>
              </a:solidFill>
            </a:endParaRPr>
          </a:p>
        </p:txBody>
      </p:sp>
      <p:pic>
        <p:nvPicPr>
          <p:cNvPr id="16387" name="Picture 4" descr="C:\WINDOWS\Desktop\abroad\world-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6962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2667000" y="4267200"/>
            <a:ext cx="228600" cy="304800"/>
          </a:xfrm>
          <a:prstGeom prst="star5">
            <a:avLst/>
          </a:prstGeom>
          <a:solidFill>
            <a:srgbClr val="333333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7772400" y="5334000"/>
            <a:ext cx="228600" cy="304800"/>
          </a:xfrm>
          <a:prstGeom prst="star5">
            <a:avLst/>
          </a:prstGeom>
          <a:solidFill>
            <a:schemeClr val="tx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16390" name="Text Box 10"/>
          <p:cNvSpPr txBox="1">
            <a:spLocks noChangeArrowheads="1"/>
          </p:cNvSpPr>
          <p:nvPr/>
        </p:nvSpPr>
        <p:spPr bwMode="auto">
          <a:xfrm>
            <a:off x="1600200" y="4419600"/>
            <a:ext cx="9286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dirty="0">
                <a:solidFill>
                  <a:srgbClr val="CC0000"/>
                </a:solidFill>
              </a:rPr>
              <a:t>Ecuador</a:t>
            </a:r>
          </a:p>
        </p:txBody>
      </p:sp>
      <p:sp>
        <p:nvSpPr>
          <p:cNvPr id="16391" name="Text Box 12"/>
          <p:cNvSpPr txBox="1">
            <a:spLocks noChangeArrowheads="1"/>
          </p:cNvSpPr>
          <p:nvPr/>
        </p:nvSpPr>
        <p:spPr bwMode="auto">
          <a:xfrm>
            <a:off x="6629400" y="5562600"/>
            <a:ext cx="1328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dirty="0">
                <a:solidFill>
                  <a:srgbClr val="CC0000"/>
                </a:solidFill>
              </a:rPr>
              <a:t>New Zealand</a:t>
            </a:r>
          </a:p>
        </p:txBody>
      </p:sp>
      <p:sp>
        <p:nvSpPr>
          <p:cNvPr id="16392" name="Text Box 13"/>
          <p:cNvSpPr txBox="1">
            <a:spLocks noChangeArrowheads="1"/>
          </p:cNvSpPr>
          <p:nvPr/>
        </p:nvSpPr>
        <p:spPr bwMode="auto">
          <a:xfrm>
            <a:off x="2819400" y="3200400"/>
            <a:ext cx="4429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dirty="0"/>
              <a:t>SU</a:t>
            </a:r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2590800" y="2971800"/>
            <a:ext cx="304800" cy="304800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16394" name="Text Box 17"/>
          <p:cNvSpPr txBox="1">
            <a:spLocks noChangeArrowheads="1"/>
          </p:cNvSpPr>
          <p:nvPr/>
        </p:nvSpPr>
        <p:spPr bwMode="auto">
          <a:xfrm>
            <a:off x="4572000" y="1600200"/>
            <a:ext cx="10342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dirty="0" smtClean="0">
                <a:solidFill>
                  <a:srgbClr val="CC0000"/>
                </a:solidFill>
              </a:rPr>
              <a:t>Estonia</a:t>
            </a:r>
            <a:endParaRPr lang="en-US" sz="1600" b="1" dirty="0">
              <a:solidFill>
                <a:srgbClr val="CC0000"/>
              </a:solidFill>
            </a:endParaRPr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3200400" y="762000"/>
            <a:ext cx="304800" cy="304800"/>
          </a:xfrm>
          <a:prstGeom prst="star5">
            <a:avLst/>
          </a:prstGeom>
          <a:solidFill>
            <a:schemeClr val="tx1"/>
          </a:solidFill>
          <a:ln w="9525">
            <a:solidFill>
              <a:srgbClr val="339966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16396" name="Rectangle 26"/>
          <p:cNvSpPr>
            <a:spLocks noChangeArrowheads="1"/>
          </p:cNvSpPr>
          <p:nvPr/>
        </p:nvSpPr>
        <p:spPr bwMode="auto">
          <a:xfrm>
            <a:off x="3567113" y="2747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auto">
          <a:xfrm>
            <a:off x="6477000" y="3124200"/>
            <a:ext cx="228600" cy="304800"/>
          </a:xfrm>
          <a:prstGeom prst="star5">
            <a:avLst/>
          </a:prstGeom>
          <a:solidFill>
            <a:srgbClr val="333333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4724400" y="2209800"/>
            <a:ext cx="304800" cy="304800"/>
          </a:xfrm>
          <a:prstGeom prst="star5">
            <a:avLst/>
          </a:prstGeom>
          <a:solidFill>
            <a:schemeClr val="tx1"/>
          </a:solidFill>
          <a:ln w="9525">
            <a:solidFill>
              <a:srgbClr val="339966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21" name="AutoShape 18"/>
          <p:cNvSpPr>
            <a:spLocks noChangeArrowheads="1"/>
          </p:cNvSpPr>
          <p:nvPr/>
        </p:nvSpPr>
        <p:spPr bwMode="auto">
          <a:xfrm>
            <a:off x="5715000" y="3429000"/>
            <a:ext cx="304800" cy="304800"/>
          </a:xfrm>
          <a:prstGeom prst="star5">
            <a:avLst/>
          </a:prstGeom>
          <a:solidFill>
            <a:schemeClr val="tx1"/>
          </a:solidFill>
          <a:ln w="9525">
            <a:solidFill>
              <a:srgbClr val="339966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16400" name="Rectangle 21"/>
          <p:cNvSpPr>
            <a:spLocks noChangeArrowheads="1"/>
          </p:cNvSpPr>
          <p:nvPr/>
        </p:nvSpPr>
        <p:spPr bwMode="auto">
          <a:xfrm>
            <a:off x="6934200" y="3200400"/>
            <a:ext cx="12747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1" dirty="0" err="1">
                <a:solidFill>
                  <a:srgbClr val="CC0000"/>
                </a:solidFill>
              </a:rPr>
              <a:t>Anjing</a:t>
            </a:r>
            <a:r>
              <a:rPr lang="en-US" sz="1400" b="1" dirty="0">
                <a:solidFill>
                  <a:srgbClr val="CC0000"/>
                </a:solidFill>
              </a:rPr>
              <a:t>, China</a:t>
            </a:r>
          </a:p>
        </p:txBody>
      </p:sp>
      <p:sp>
        <p:nvSpPr>
          <p:cNvPr id="16401" name="Rectangle 22"/>
          <p:cNvSpPr>
            <a:spLocks noChangeArrowheads="1"/>
          </p:cNvSpPr>
          <p:nvPr/>
        </p:nvSpPr>
        <p:spPr bwMode="auto">
          <a:xfrm>
            <a:off x="5562600" y="4114800"/>
            <a:ext cx="595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solidFill>
                  <a:srgbClr val="CC0000"/>
                </a:solidFill>
              </a:rPr>
              <a:t>India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broadN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524000"/>
            <a:ext cx="3505200" cy="2628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95400" y="457200"/>
            <a:ext cx="437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Interning in New Zealand and China</a:t>
            </a:r>
            <a:endParaRPr lang="en-US" dirty="0"/>
          </a:p>
        </p:txBody>
      </p:sp>
      <p:pic>
        <p:nvPicPr>
          <p:cNvPr id="8" name="Content Placeholder 4" descr="008_4A_01_NZ.jpg"/>
          <p:cNvPicPr>
            <a:picLocks noChangeAspect="1"/>
          </p:cNvPicPr>
          <p:nvPr/>
        </p:nvPicPr>
        <p:blipFill>
          <a:blip r:embed="rId3" cstate="print"/>
          <a:srcRect l="-14613" r="-14613"/>
          <a:stretch>
            <a:fillRect/>
          </a:stretch>
        </p:blipFill>
        <p:spPr>
          <a:xfrm>
            <a:off x="3962400" y="3581400"/>
            <a:ext cx="4669813" cy="2522031"/>
          </a:xfrm>
          <a:prstGeom prst="rect">
            <a:avLst/>
          </a:prstGeom>
        </p:spPr>
      </p:pic>
      <p:pic>
        <p:nvPicPr>
          <p:cNvPr id="10" name="Picture 9" descr="WAB2_Chin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0200" y="1114425"/>
            <a:ext cx="2743200" cy="1914526"/>
          </a:xfrm>
          <a:prstGeom prst="rect">
            <a:avLst/>
          </a:prstGeom>
        </p:spPr>
      </p:pic>
      <p:pic>
        <p:nvPicPr>
          <p:cNvPr id="11" name="Picture 10" descr="China for web 0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4400" y="4343400"/>
            <a:ext cx="2946400" cy="2209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 sz="2000">
              <a:solidFill>
                <a:schemeClr val="tx2"/>
              </a:solidFill>
            </a:endParaRPr>
          </a:p>
        </p:txBody>
      </p:sp>
      <p:pic>
        <p:nvPicPr>
          <p:cNvPr id="3" name="Picture 2" descr="abroaddenmark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24000"/>
            <a:ext cx="4899588" cy="3276600"/>
          </a:xfrm>
          <a:prstGeom prst="rect">
            <a:avLst/>
          </a:prstGeom>
        </p:spPr>
      </p:pic>
      <p:pic>
        <p:nvPicPr>
          <p:cNvPr id="4" name="Picture 3" descr="abroadgerman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5049" y="3886200"/>
            <a:ext cx="4188951" cy="27949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457200"/>
            <a:ext cx="685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International Children’s Literature Summer course, Science Education in India, Computers in Education in Ecuador…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10200" y="1905000"/>
            <a:ext cx="34877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Contact: Dr Claudia Burgess</a:t>
            </a:r>
          </a:p>
          <a:p>
            <a:r>
              <a:rPr lang="en-US" sz="1200" dirty="0" smtClean="0"/>
              <a:t>      </a:t>
            </a:r>
            <a:r>
              <a:rPr lang="en-US" sz="1200" dirty="0" smtClean="0">
                <a:hlinkClick r:id="rId4"/>
              </a:rPr>
              <a:t>CRBURGESS@salisbury.edu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Interning abroad contact: Dr Patricia Dean</a:t>
            </a:r>
          </a:p>
          <a:p>
            <a:r>
              <a:rPr lang="en-US" sz="1200" dirty="0" smtClean="0"/>
              <a:t>      </a:t>
            </a:r>
            <a:r>
              <a:rPr lang="en-US" sz="1200" dirty="0" smtClean="0">
                <a:hlinkClick r:id="rId5"/>
              </a:rPr>
              <a:t>PKDEAN@salisbury.edu</a:t>
            </a:r>
            <a:endParaRPr lang="en-US" sz="1200" dirty="0" smtClean="0"/>
          </a:p>
          <a:p>
            <a:endParaRPr lang="en-US" sz="1200" dirty="0"/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 sz="200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457200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International Children’s Literature Summer course</a:t>
            </a:r>
          </a:p>
          <a:p>
            <a:endParaRPr lang="en-US" dirty="0"/>
          </a:p>
        </p:txBody>
      </p:sp>
      <p:pic>
        <p:nvPicPr>
          <p:cNvPr id="8" name="Picture 7" descr="232323232fp6326;&gt;nu=63-7&gt;66;&gt;25-&gt;WSNRCG=32-483783234;nu0mr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1219200"/>
            <a:ext cx="3429000" cy="2571750"/>
          </a:xfrm>
          <a:prstGeom prst="rect">
            <a:avLst/>
          </a:prstGeom>
        </p:spPr>
      </p:pic>
      <p:pic>
        <p:nvPicPr>
          <p:cNvPr id="11" name="Picture 10" descr="232323232fp6338-&gt;nu=63-7&gt;66;&gt;25-&gt;WSNRCG=32-47;97--34;nu0mr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447800"/>
            <a:ext cx="4648200" cy="3486150"/>
          </a:xfrm>
          <a:prstGeom prst="rect">
            <a:avLst/>
          </a:prstGeom>
        </p:spPr>
      </p:pic>
      <p:pic>
        <p:nvPicPr>
          <p:cNvPr id="12" name="Picture 11" descr="232323232fp6338-&gt;nu=63-7&gt;66;&gt;25-&gt;WSNRCG=32-48378-734;nu0mrj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7800" y="3962400"/>
            <a:ext cx="3454400" cy="2590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533400"/>
            <a:ext cx="7467600" cy="4953000"/>
          </a:xfrm>
        </p:spPr>
        <p:txBody>
          <a:bodyPr/>
          <a:lstStyle/>
          <a:p>
            <a:r>
              <a:rPr lang="en-US" sz="3700" dirty="0" smtClean="0"/>
              <a:t>In the Field: </a:t>
            </a:r>
            <a:br>
              <a:rPr lang="en-US" sz="3700" dirty="0" smtClean="0"/>
            </a:br>
            <a:r>
              <a:rPr lang="en-US" sz="3700" dirty="0" smtClean="0"/>
              <a:t>Internships and Field Placements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EDUC 210, ELED 304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All Methods Blocks (Junior and Senior Year)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435204" name="Picture 4" descr="IMG_17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581400"/>
            <a:ext cx="4064000" cy="3048000"/>
          </a:xfrm>
          <a:prstGeom prst="rect">
            <a:avLst/>
          </a:prstGeom>
          <a:noFill/>
        </p:spPr>
      </p:pic>
      <p:pic>
        <p:nvPicPr>
          <p:cNvPr id="6" name="Picture 4" descr="studentteacher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3657600"/>
            <a:ext cx="3581400" cy="250895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8" descr="delmars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33600"/>
            <a:ext cx="4301832" cy="2897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6000" y="228600"/>
            <a:ext cx="57912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badi MT Condensed Extra Bold"/>
                <a:cs typeface="Abadi MT Condensed Extra Bold"/>
              </a:rPr>
              <a:t>Hands on interaction in professional development schools</a:t>
            </a:r>
          </a:p>
          <a:p>
            <a:pPr algn="ctr"/>
            <a:r>
              <a:rPr lang="en-US" dirty="0" smtClean="0">
                <a:latin typeface="Abadi MT Condensed Extra Bold"/>
                <a:cs typeface="Abadi MT Condensed Extra Bold"/>
              </a:rPr>
              <a:t>(Over 20 schools on the eastern shore; plus Baltimore City and Piney Orchard)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pic>
        <p:nvPicPr>
          <p:cNvPr id="7" name="Picture 6" descr="EdInterns3100600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057400"/>
            <a:ext cx="2865295" cy="1928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hipmanelem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4114800"/>
            <a:ext cx="3454400" cy="2590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1784</TotalTime>
  <Words>231</Words>
  <Application>Microsoft Office PowerPoint</Application>
  <PresentationFormat>On-screen Show (4:3)</PresentationFormat>
  <Paragraphs>43</Paragraphs>
  <Slides>15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Breeze</vt:lpstr>
      <vt:lpstr>Slide 1</vt:lpstr>
      <vt:lpstr>Department of  Teacher Education</vt:lpstr>
      <vt:lpstr>Freshman Year</vt:lpstr>
      <vt:lpstr>Teacher Education Study Abroad Opportunities Education programs</vt:lpstr>
      <vt:lpstr>Slide 5</vt:lpstr>
      <vt:lpstr>Slide 6</vt:lpstr>
      <vt:lpstr>Slide 7</vt:lpstr>
      <vt:lpstr>In the Field:  Internships and Field Placements  EDUC 210, ELED 304  All Methods Blocks (Junior and Senior Year)   </vt:lpstr>
      <vt:lpstr>Slide 9</vt:lpstr>
      <vt:lpstr>Working with Mentors,  Supervisors, and Faculty</vt:lpstr>
      <vt:lpstr>Slide 11</vt:lpstr>
      <vt:lpstr>Building Resources</vt:lpstr>
      <vt:lpstr>Slide 13</vt:lpstr>
      <vt:lpstr>Slide 14</vt:lpstr>
      <vt:lpstr>Slide 15</vt:lpstr>
    </vt:vector>
  </TitlesOfParts>
  <Manager/>
  <Company>Salisbury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Information Technology</dc:creator>
  <cp:keywords/>
  <dc:description/>
  <cp:lastModifiedBy>Information  Technology</cp:lastModifiedBy>
  <cp:revision>98</cp:revision>
  <cp:lastPrinted>1601-01-01T00:00:00Z</cp:lastPrinted>
  <dcterms:created xsi:type="dcterms:W3CDTF">2010-08-27T13:13:19Z</dcterms:created>
  <dcterms:modified xsi:type="dcterms:W3CDTF">2010-08-27T13:43:16Z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TC010903071033</vt:lpwstr>
  </property>
</Properties>
</file>